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>
        <p:scale>
          <a:sx n="66" d="100"/>
          <a:sy n="66" d="100"/>
        </p:scale>
        <p:origin x="389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jpg>
</file>

<file path=ppt/media/image13.jpg>
</file>

<file path=ppt/media/image14.jpe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568330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330220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35920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547263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815569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246985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966468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208427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54380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CE3D80B-ADA3-2E1D-FC90-C7F61E1E6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977C760-A18C-42A2-31F4-5935E8804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FAC32D7-BAD6-2A19-9848-40EEECAA0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1605854-8E56-C7E6-9892-DB2308BA1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21CF603-4250-AF09-C919-428F8124B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28017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710574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24868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410471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42974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445263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05414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173160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58425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C2040CE-999C-4E3E-9606-27067AAF64BD}" type="datetimeFigureOut">
              <a:rPr lang="cs-CZ" smtClean="0"/>
              <a:t>19.09.2024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93F64FB-0B9B-4476-B01E-4070EFCF0F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23190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ru.wikipedia.org/wiki/%D0%A0%D0%B5%D0%BD%D1%82%D0%B3%D0%B5%D0%BD,_%D0%92%D0%B8%D0%BB%D1%8C%D0%B3%D0%B5%D0%BB%D1%8C%D0%BC_%D0%9A%D0%BE%D0%BD%D1%80%D0%B0%D0%B4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ohoutikriz.org/autor.html?id=seidf&amp;t=p" TargetMode="External"/><Relationship Id="rId7" Type="http://schemas.openxmlformats.org/officeDocument/2006/relationships/hyperlink" Target="https://creativecommons.org/licenses/by/3.0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wikiskripta.eu/w/Collesova_zlomenina" TargetMode="External"/><Relationship Id="rId5" Type="http://schemas.openxmlformats.org/officeDocument/2006/relationships/image" Target="../media/image13.jpg"/><Relationship Id="rId4" Type="http://schemas.openxmlformats.org/officeDocument/2006/relationships/hyperlink" Target="https://creativecommons.org/licenses/by-nc-nd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ABD5D7F-F757-1FBE-98EE-410CD2F395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Kosterní soustava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9C104B1-2339-C4B8-0439-0449C24704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011584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9E360DE-A32B-2A4D-33D6-9FEEAC4CB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Rentgen</a:t>
            </a:r>
          </a:p>
        </p:txBody>
      </p:sp>
      <p:pic>
        <p:nvPicPr>
          <p:cNvPr id="5" name="Zástupný obsah 4" descr="Obsah obrázku interiér, zeď, Lékařské vybavení, koupelna&#10;&#10;Popis byl vytvořen automaticky">
            <a:extLst>
              <a:ext uri="{FF2B5EF4-FFF2-40B4-BE49-F238E27FC236}">
                <a16:creationId xmlns:a16="http://schemas.microsoft.com/office/drawing/2014/main" id="{5BBAC601-A406-8CBA-6057-2F03282151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770" y="1798006"/>
            <a:ext cx="3614459" cy="4819280"/>
          </a:xfrm>
        </p:spPr>
      </p:pic>
      <p:pic>
        <p:nvPicPr>
          <p:cNvPr id="10" name="Grafický objekt 9" descr="Radioaktivní se souvislou výplní">
            <a:extLst>
              <a:ext uri="{FF2B5EF4-FFF2-40B4-BE49-F238E27FC236}">
                <a16:creationId xmlns:a16="http://schemas.microsoft.com/office/drawing/2014/main" id="{704ED485-5197-9A4D-60B9-3BD181E78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88770" y="179800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4476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E91BE35-A35B-E9D2-7852-4C7F82D86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Lidská kostra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24C639-DEDC-A0B7-5F20-C516CC87E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2367093"/>
            <a:ext cx="5718519" cy="3424107"/>
          </a:xfrm>
        </p:spPr>
        <p:txBody>
          <a:bodyPr>
            <a:normAutofit fontScale="92500" lnSpcReduction="20000"/>
          </a:bodyPr>
          <a:lstStyle/>
          <a:p>
            <a:r>
              <a:rPr lang="cs-CZ" dirty="0"/>
              <a:t>Lidskou kostru tvoří přibližně 206 kostí</a:t>
            </a:r>
          </a:p>
          <a:p>
            <a:r>
              <a:rPr lang="cs-CZ" dirty="0"/>
              <a:t>Význam Kostry</a:t>
            </a:r>
          </a:p>
          <a:p>
            <a:pPr marL="800100" lvl="1" indent="-342900">
              <a:buFont typeface="+mj-lt"/>
              <a:buAutoNum type="arabicPeriod"/>
            </a:pPr>
            <a:r>
              <a:rPr lang="cs-CZ" dirty="0"/>
              <a:t>Opora těla</a:t>
            </a:r>
          </a:p>
          <a:p>
            <a:pPr marL="800100" lvl="1" indent="-342900">
              <a:buFont typeface="+mj-lt"/>
              <a:buAutoNum type="arabicPeriod"/>
            </a:pPr>
            <a:r>
              <a:rPr lang="cs-CZ" dirty="0"/>
              <a:t>Umožňuje pohyb</a:t>
            </a:r>
          </a:p>
          <a:p>
            <a:pPr marL="800100" lvl="1" indent="-342900">
              <a:buFont typeface="+mj-lt"/>
              <a:buAutoNum type="arabicPeriod"/>
            </a:pPr>
            <a:r>
              <a:rPr lang="cs-CZ" dirty="0"/>
              <a:t>Chrání orgány</a:t>
            </a:r>
          </a:p>
          <a:p>
            <a:pPr marL="800100" lvl="1" indent="-342900">
              <a:buFont typeface="+mj-lt"/>
              <a:buAutoNum type="arabicPeriod"/>
            </a:pPr>
            <a:r>
              <a:rPr lang="cs-CZ" dirty="0"/>
              <a:t>Zásobárna minerálních látek (vápník, fosfor)</a:t>
            </a:r>
          </a:p>
          <a:p>
            <a:pPr marL="285750" lvl="1" indent="-285750"/>
            <a:r>
              <a:rPr lang="cs-CZ" dirty="0"/>
              <a:t>Lidská kostra je rozdělena do tří celků:</a:t>
            </a:r>
          </a:p>
          <a:p>
            <a:pPr marL="808038" lvl="1" indent="-363538">
              <a:buFont typeface="+mj-lt"/>
              <a:buAutoNum type="arabicPeriod"/>
            </a:pPr>
            <a:r>
              <a:rPr lang="cs-CZ" dirty="0"/>
              <a:t>Kostra trupu</a:t>
            </a:r>
          </a:p>
          <a:p>
            <a:pPr marL="808038" lvl="1" indent="-363538">
              <a:buFont typeface="+mj-lt"/>
              <a:buAutoNum type="arabicPeriod"/>
            </a:pPr>
            <a:r>
              <a:rPr lang="cs-CZ" dirty="0"/>
              <a:t>Lebka</a:t>
            </a:r>
          </a:p>
          <a:p>
            <a:pPr marL="808038" lvl="1" indent="-363538">
              <a:buFont typeface="+mj-lt"/>
              <a:buAutoNum type="arabicPeriod"/>
            </a:pPr>
            <a:r>
              <a:rPr lang="cs-CZ" dirty="0"/>
              <a:t>Kostra končetin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Curious skeleton">
                <a:extLst>
                  <a:ext uri="{FF2B5EF4-FFF2-40B4-BE49-F238E27FC236}">
                    <a16:creationId xmlns:a16="http://schemas.microsoft.com/office/drawing/2014/main" id="{CDDEB31E-4E7E-26E4-2A77-F6B5C1A9768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07172426"/>
                  </p:ext>
                </p:extLst>
              </p:nvPr>
            </p:nvGraphicFramePr>
            <p:xfrm>
              <a:off x="7523602" y="1663823"/>
              <a:ext cx="1666549" cy="467586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66549" cy="4675860"/>
                    </a:xfrm>
                    <a:prstGeom prst="rect">
                      <a:avLst/>
                    </a:prstGeom>
                  </am3d:spPr>
                  <am3d:camera>
                    <am3d:pos x="0" y="0" z="523310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5075" d="1000000"/>
                    <am3d:preTrans dx="-1174283" dy="-17668201" dz="-14785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Curious skeleton">
                <a:extLst>
                  <a:ext uri="{FF2B5EF4-FFF2-40B4-BE49-F238E27FC236}">
                    <a16:creationId xmlns:a16="http://schemas.microsoft.com/office/drawing/2014/main" id="{CDDEB31E-4E7E-26E4-2A77-F6B5C1A9768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23602" y="1663823"/>
                <a:ext cx="1666549" cy="46758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Skeleton">
                <a:extLst>
                  <a:ext uri="{FF2B5EF4-FFF2-40B4-BE49-F238E27FC236}">
                    <a16:creationId xmlns:a16="http://schemas.microsoft.com/office/drawing/2014/main" id="{E3861B03-BB9A-B853-68F8-F31F8866F3C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05642969"/>
                  </p:ext>
                </p:extLst>
              </p:nvPr>
            </p:nvGraphicFramePr>
            <p:xfrm>
              <a:off x="9409023" y="4479330"/>
              <a:ext cx="650454" cy="176251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50454" cy="1762519"/>
                    </a:xfrm>
                    <a:prstGeom prst="rect">
                      <a:avLst/>
                    </a:prstGeom>
                  </am3d:spPr>
                  <am3d:camera>
                    <am3d:pos x="0" y="0" z="5206130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15606" d="1000000"/>
                    <am3d:preTrans dx="629731" dy="-18102803" dz="82130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9093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Skeleton">
                <a:extLst>
                  <a:ext uri="{FF2B5EF4-FFF2-40B4-BE49-F238E27FC236}">
                    <a16:creationId xmlns:a16="http://schemas.microsoft.com/office/drawing/2014/main" id="{E3861B03-BB9A-B853-68F8-F31F8866F3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09023" y="4479330"/>
                <a:ext cx="650454" cy="176251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73175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300504-0B99-8BBE-4A3C-89E38AB13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Kostra trupu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8A057DB-445E-86C1-150D-FF81E25E1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cs-CZ" dirty="0"/>
              <a:t>Tvořena páteří, žebry a hrudní kostí</a:t>
            </a:r>
          </a:p>
          <a:p>
            <a:r>
              <a:rPr lang="cs-CZ" dirty="0"/>
              <a:t>Páteř:</a:t>
            </a:r>
          </a:p>
          <a:p>
            <a:pPr lvl="1"/>
            <a:r>
              <a:rPr lang="cs-CZ" dirty="0"/>
              <a:t>dvakrát esovitě prohnutá</a:t>
            </a:r>
          </a:p>
          <a:p>
            <a:pPr lvl="1"/>
            <a:r>
              <a:rPr lang="cs-CZ" dirty="0"/>
              <a:t>složená z obratlů (33-34)</a:t>
            </a:r>
          </a:p>
          <a:p>
            <a:pPr lvl="1"/>
            <a:r>
              <a:rPr lang="cs-CZ" dirty="0"/>
              <a:t>mezi obratli meziobratlové ploténky</a:t>
            </a:r>
          </a:p>
          <a:p>
            <a:pPr lvl="1"/>
            <a:r>
              <a:rPr lang="cs-CZ" dirty="0"/>
              <a:t>středem páteře prochází mícha</a:t>
            </a:r>
          </a:p>
          <a:p>
            <a:r>
              <a:rPr lang="cs-CZ" dirty="0"/>
              <a:t>Stavba páteře:</a:t>
            </a:r>
          </a:p>
          <a:p>
            <a:pPr lvl="1"/>
            <a:r>
              <a:rPr lang="cs-CZ" dirty="0"/>
              <a:t>Krční obratle (7 obratlů, první atlas, druhý čepovec)</a:t>
            </a:r>
          </a:p>
          <a:p>
            <a:pPr lvl="1"/>
            <a:r>
              <a:rPr lang="cs-CZ" dirty="0"/>
              <a:t>Hrudní obratle (12 obratlů, upínají se žebra)</a:t>
            </a:r>
          </a:p>
          <a:p>
            <a:pPr lvl="1"/>
            <a:r>
              <a:rPr lang="cs-CZ" dirty="0"/>
              <a:t>Bederní obratle (5 obratlů)</a:t>
            </a:r>
          </a:p>
          <a:p>
            <a:pPr lvl="1"/>
            <a:r>
              <a:rPr lang="cs-CZ" dirty="0"/>
              <a:t>Křížové obratle (5 obratlů, srůstají  v kost křížovou)</a:t>
            </a:r>
          </a:p>
          <a:p>
            <a:pPr lvl="1"/>
            <a:r>
              <a:rPr lang="cs-CZ" dirty="0"/>
              <a:t>Kostrční obratle (4 – 5 obratlů, srůstají v kost kostrční)</a:t>
            </a:r>
          </a:p>
          <a:p>
            <a:endParaRPr lang="cs-CZ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Human skeleton">
                <a:extLst>
                  <a:ext uri="{FF2B5EF4-FFF2-40B4-BE49-F238E27FC236}">
                    <a16:creationId xmlns:a16="http://schemas.microsoft.com/office/drawing/2014/main" id="{C967A59E-002E-502D-3553-325302B2B492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34894948"/>
                  </p:ext>
                </p:extLst>
              </p:nvPr>
            </p:nvGraphicFramePr>
            <p:xfrm>
              <a:off x="7633866" y="1275145"/>
              <a:ext cx="1440685" cy="539170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440685" cy="5391708"/>
                    </a:xfrm>
                    <a:prstGeom prst="rect">
                      <a:avLst/>
                    </a:prstGeom>
                  </am3d:spPr>
                  <am3d:camera>
                    <am3d:pos x="-32909" y="6622053" z="49171620"/>
                    <am3d:up dx="0" dy="36000000" dz="0"/>
                    <am3d:lookAt x="-32909" y="6622053" z="0"/>
                    <am3d:perspective fov="1268872"/>
                  </am3d:camera>
                  <am3d:trans>
                    <am3d:meterPerModelUnit n="3824065" d="1000000"/>
                    <am3d:preTrans dx="21890" dy="-18000000" dz="-839815"/>
                    <am3d:scale>
                      <am3d:sx n="1000000" d="1000000"/>
                      <am3d:sy n="1000000" d="1000000"/>
                      <am3d:sz n="1000000" d="1000000"/>
                    </am3d:scale>
                    <am3d:rot ax="10342158" ay="-60752" az="-10791859"/>
                    <am3d:postTrans dx="0" dy="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Human skeleton">
                <a:extLst>
                  <a:ext uri="{FF2B5EF4-FFF2-40B4-BE49-F238E27FC236}">
                    <a16:creationId xmlns:a16="http://schemas.microsoft.com/office/drawing/2014/main" id="{C967A59E-002E-502D-3553-325302B2B4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33866" y="1275145"/>
                <a:ext cx="1440685" cy="53917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111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C4A6C47-4067-B8E0-A119-DB8D0502F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Žebra a hrudní kost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88D3B73-52DA-7844-223B-05D5C9E15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Žebra připojena kloubem k páteři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 párů žeber: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cs-CZ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 párů pravých žeber (upínají se chrupavkou ke kosti hrudní)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 páry nepravých žeber (ke kosti hrudní připojena společnou chrupavkou)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páry nepravých žeber (nejsou připojena k hrudní kosti)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Hrudní kost: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cs-CZ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plochá kost uprostřed hrudníku</a:t>
            </a:r>
          </a:p>
          <a:p>
            <a:r>
              <a:rPr lang="cs-CZ" sz="1800" b="1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Páteř + žebra + hrudní kost = hrudní koš</a:t>
            </a:r>
            <a:endParaRPr lang="cs-CZ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Human skeleton">
                <a:extLst>
                  <a:ext uri="{FF2B5EF4-FFF2-40B4-BE49-F238E27FC236}">
                    <a16:creationId xmlns:a16="http://schemas.microsoft.com/office/drawing/2014/main" id="{20254698-8C9F-88D0-ACFB-145588530726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727715154"/>
                  </p:ext>
                </p:extLst>
              </p:nvPr>
            </p:nvGraphicFramePr>
            <p:xfrm>
              <a:off x="9051403" y="847775"/>
              <a:ext cx="1840373" cy="539170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840373" cy="5391708"/>
                    </a:xfrm>
                    <a:prstGeom prst="rect">
                      <a:avLst/>
                    </a:prstGeom>
                  </am3d:spPr>
                  <am3d:camera>
                    <am3d:pos x="-32909" y="6622053" z="49171620"/>
                    <am3d:up dx="0" dy="36000000" dz="0"/>
                    <am3d:lookAt x="-32909" y="6622053" z="0"/>
                    <am3d:perspective fov="1268872"/>
                  </am3d:camera>
                  <am3d:trans>
                    <am3d:meterPerModelUnit n="3824065" d="1000000"/>
                    <am3d:preTrans dx="4665" dy="-24563429" dz="-1719449"/>
                    <am3d:scale>
                      <am3d:sx n="1000000" d="1000000"/>
                      <am3d:sy n="1000000" d="1000000"/>
                      <am3d:sz n="1000000" d="1000000"/>
                    </am3d:scale>
                    <am3d:rot ax="161024" ay="-17966" az="-838"/>
                    <am3d:postTrans dx="-32909" dy="6622053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Human skeleton">
                <a:extLst>
                  <a:ext uri="{FF2B5EF4-FFF2-40B4-BE49-F238E27FC236}">
                    <a16:creationId xmlns:a16="http://schemas.microsoft.com/office/drawing/2014/main" id="{20254698-8C9F-88D0-ACFB-1455885307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51403" y="847775"/>
                <a:ext cx="1840373" cy="53917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0655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6E114A-1666-AA3C-4EBA-842B8854A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lebka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0EC22B0-ADB9-A047-239F-997ED64D4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tvořena 23 kostmi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dělení:</a:t>
            </a:r>
            <a:endParaRPr lang="cs-CZ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buFont typeface="+mj-lt"/>
              <a:buAutoNum type="arabicParenR"/>
            </a:pPr>
            <a:r>
              <a:rPr lang="cs-CZ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kosti obličejové části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arenR"/>
            </a:pPr>
            <a:r>
              <a:rPr lang="cs-CZ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kosti mozkové části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kosti lebky spojeny </a:t>
            </a:r>
            <a:r>
              <a:rPr lang="cs-CZ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švy</a:t>
            </a: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(vazivo)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kloubně připojena dolní čelist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 lebce se nachází nejmenší kůstky v těle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cs-CZ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Sluchové kůstky: </a:t>
            </a:r>
            <a:r>
              <a:rPr lang="cs-CZ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kladívko, kovadlinka, třmínek</a:t>
            </a:r>
            <a:endParaRPr lang="cs-CZ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cs-CZ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Human skeleton">
                <a:extLst>
                  <a:ext uri="{FF2B5EF4-FFF2-40B4-BE49-F238E27FC236}">
                    <a16:creationId xmlns:a16="http://schemas.microsoft.com/office/drawing/2014/main" id="{7ABA5341-6105-CA83-7168-25FE0AD080E5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040212234"/>
                  </p:ext>
                </p:extLst>
              </p:nvPr>
            </p:nvGraphicFramePr>
            <p:xfrm>
              <a:off x="7251902" y="1194121"/>
              <a:ext cx="3616726" cy="423440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16726" cy="4234405"/>
                    </a:xfrm>
                    <a:prstGeom prst="rect">
                      <a:avLst/>
                    </a:prstGeom>
                  </am3d:spPr>
                  <am3d:camera>
                    <am3d:pos x="846134" y="16250293" z="49171620"/>
                    <am3d:up dx="0" dy="36000000" dz="0"/>
                    <am3d:lookAt x="846134" y="16250293" z="0"/>
                    <am3d:perspective fov="344993"/>
                  </am3d:camera>
                  <am3d:trans>
                    <am3d:meterPerModelUnit n="3824065" d="1000000"/>
                    <am3d:preTrans dx="-693213" dy="-33631783" dz="-1901424"/>
                    <am3d:scale>
                      <am3d:sx n="1000000" d="1000000"/>
                      <am3d:sy n="1000000" d="1000000"/>
                      <am3d:sz n="1000000" d="1000000"/>
                    </am3d:scale>
                    <am3d:rot ax="1014495" ay="-1735492" az="-501824"/>
                    <am3d:postTrans dx="562216" dy="15699553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Human skeleton">
                <a:extLst>
                  <a:ext uri="{FF2B5EF4-FFF2-40B4-BE49-F238E27FC236}">
                    <a16:creationId xmlns:a16="http://schemas.microsoft.com/office/drawing/2014/main" id="{7ABA5341-6105-CA83-7168-25FE0AD080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51902" y="1194121"/>
                <a:ext cx="3616726" cy="423440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9313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Human skeleton">
                <a:extLst>
                  <a:ext uri="{FF2B5EF4-FFF2-40B4-BE49-F238E27FC236}">
                    <a16:creationId xmlns:a16="http://schemas.microsoft.com/office/drawing/2014/main" id="{92D40F02-A377-C0D6-A722-3DE70F59708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3044801"/>
                  </p:ext>
                </p:extLst>
              </p:nvPr>
            </p:nvGraphicFramePr>
            <p:xfrm>
              <a:off x="4116729" y="1695691"/>
              <a:ext cx="3616726" cy="423440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16726" cy="4234405"/>
                    </a:xfrm>
                    <a:prstGeom prst="rect">
                      <a:avLst/>
                    </a:prstGeom>
                  </am3d:spPr>
                  <am3d:camera>
                    <am3d:pos x="-1284" y="15936639" z="49171620"/>
                    <am3d:up dx="0" dy="36000000" dz="0"/>
                    <am3d:lookAt x="-1284" y="15936639" z="0"/>
                    <am3d:perspective fov="306840"/>
                  </am3d:camera>
                  <am3d:trans>
                    <am3d:meterPerModelUnit n="3824065" d="1000000"/>
                    <am3d:preTrans dx="57381" dy="-33789310" dz="-1699454"/>
                    <am3d:scale>
                      <am3d:sx n="1000000" d="1000000"/>
                      <am3d:sy n="1000000" d="1000000"/>
                      <am3d:sz n="1000000" d="1000000"/>
                    </am3d:scale>
                    <am3d:rot ax="-12612" ay="-100097" az="379"/>
                    <am3d:postTrans dx="-82193" dy="15875114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Human skeleton">
                <a:extLst>
                  <a:ext uri="{FF2B5EF4-FFF2-40B4-BE49-F238E27FC236}">
                    <a16:creationId xmlns:a16="http://schemas.microsoft.com/office/drawing/2014/main" id="{92D40F02-A377-C0D6-A722-3DE70F5970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6729" y="1695691"/>
                <a:ext cx="3616726" cy="4234405"/>
              </a:xfrm>
              <a:prstGeom prst="rect">
                <a:avLst/>
              </a:prstGeom>
            </p:spPr>
          </p:pic>
        </mc:Fallback>
      </mc:AlternateContent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AFE1115-DF76-7A18-EA9B-02267AE08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2367093"/>
            <a:ext cx="4213810" cy="2847297"/>
          </a:xfrm>
        </p:spPr>
        <p:txBody>
          <a:bodyPr>
            <a:normAutofit/>
          </a:bodyPr>
          <a:lstStyle/>
          <a:p>
            <a:r>
              <a:rPr lang="cs-CZ" dirty="0"/>
              <a:t>Umísti správně:</a:t>
            </a:r>
          </a:p>
          <a:p>
            <a:pPr lvl="1"/>
            <a:r>
              <a:rPr lang="cs-CZ" dirty="0"/>
              <a:t>Nosní kost</a:t>
            </a:r>
          </a:p>
          <a:p>
            <a:pPr lvl="1"/>
            <a:r>
              <a:rPr lang="cs-CZ" dirty="0"/>
              <a:t>Lícní kost</a:t>
            </a:r>
          </a:p>
          <a:p>
            <a:pPr lvl="1"/>
            <a:r>
              <a:rPr lang="cs-CZ" dirty="0"/>
              <a:t>Čichová kost</a:t>
            </a:r>
          </a:p>
          <a:p>
            <a:pPr lvl="1"/>
            <a:r>
              <a:rPr lang="cs-CZ" dirty="0"/>
              <a:t>Slzní kost</a:t>
            </a:r>
          </a:p>
          <a:p>
            <a:pPr lvl="1"/>
            <a:r>
              <a:rPr lang="cs-CZ" dirty="0"/>
              <a:t>Horní čelist</a:t>
            </a:r>
          </a:p>
          <a:p>
            <a:pPr lvl="1"/>
            <a:r>
              <a:rPr lang="cs-CZ" dirty="0"/>
              <a:t>Dolní čelist</a:t>
            </a:r>
          </a:p>
          <a:p>
            <a:endParaRPr lang="cs-CZ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3BCF8DE-35AF-267A-564F-97E17245E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Obličejová část lebky</a:t>
            </a:r>
          </a:p>
        </p:txBody>
      </p:sp>
      <p:cxnSp>
        <p:nvCxnSpPr>
          <p:cNvPr id="9" name="Přímá spojnice se šipkou 8">
            <a:extLst>
              <a:ext uri="{FF2B5EF4-FFF2-40B4-BE49-F238E27FC236}">
                <a16:creationId xmlns:a16="http://schemas.microsoft.com/office/drawing/2014/main" id="{CC9842D8-541D-702C-A729-71E8BADEAF78}"/>
              </a:ext>
            </a:extLst>
          </p:cNvPr>
          <p:cNvCxnSpPr>
            <a:cxnSpLocks/>
          </p:cNvCxnSpPr>
          <p:nvPr/>
        </p:nvCxnSpPr>
        <p:spPr>
          <a:xfrm>
            <a:off x="3020992" y="2974694"/>
            <a:ext cx="2789499" cy="648182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Přímá spojnice se šipkou 11">
            <a:extLst>
              <a:ext uri="{FF2B5EF4-FFF2-40B4-BE49-F238E27FC236}">
                <a16:creationId xmlns:a16="http://schemas.microsoft.com/office/drawing/2014/main" id="{053C827F-1FF1-169A-2689-1F6F72D0BF7C}"/>
              </a:ext>
            </a:extLst>
          </p:cNvPr>
          <p:cNvCxnSpPr>
            <a:cxnSpLocks/>
          </p:cNvCxnSpPr>
          <p:nvPr/>
        </p:nvCxnSpPr>
        <p:spPr>
          <a:xfrm>
            <a:off x="2847372" y="3349013"/>
            <a:ext cx="1898248" cy="65646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Přímá spojnice se šipkou 12">
            <a:extLst>
              <a:ext uri="{FF2B5EF4-FFF2-40B4-BE49-F238E27FC236}">
                <a16:creationId xmlns:a16="http://schemas.microsoft.com/office/drawing/2014/main" id="{9CD2D322-53A6-3E36-7D70-A1A8F243AD82}"/>
              </a:ext>
            </a:extLst>
          </p:cNvPr>
          <p:cNvCxnSpPr>
            <a:cxnSpLocks/>
          </p:cNvCxnSpPr>
          <p:nvPr/>
        </p:nvCxnSpPr>
        <p:spPr>
          <a:xfrm>
            <a:off x="3173392" y="3775275"/>
            <a:ext cx="2280032" cy="0"/>
          </a:xfrm>
          <a:prstGeom prst="straightConnector1">
            <a:avLst/>
          </a:prstGeom>
          <a:ln w="444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Přímá spojnice se šipkou 13">
            <a:extLst>
              <a:ext uri="{FF2B5EF4-FFF2-40B4-BE49-F238E27FC236}">
                <a16:creationId xmlns:a16="http://schemas.microsoft.com/office/drawing/2014/main" id="{1EAEB510-CA2F-5FCF-5B62-29339C8C9276}"/>
              </a:ext>
            </a:extLst>
          </p:cNvPr>
          <p:cNvCxnSpPr>
            <a:cxnSpLocks/>
          </p:cNvCxnSpPr>
          <p:nvPr/>
        </p:nvCxnSpPr>
        <p:spPr>
          <a:xfrm flipV="1">
            <a:off x="2847372" y="3997195"/>
            <a:ext cx="2523281" cy="193481"/>
          </a:xfrm>
          <a:prstGeom prst="straightConnector1">
            <a:avLst/>
          </a:prstGeom>
          <a:ln w="44450">
            <a:solidFill>
              <a:srgbClr val="FFC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Přímá spojnice se šipkou 14">
            <a:extLst>
              <a:ext uri="{FF2B5EF4-FFF2-40B4-BE49-F238E27FC236}">
                <a16:creationId xmlns:a16="http://schemas.microsoft.com/office/drawing/2014/main" id="{593F4D84-BD55-C5A0-E0B1-B2036FC9B1A1}"/>
              </a:ext>
            </a:extLst>
          </p:cNvPr>
          <p:cNvCxnSpPr>
            <a:cxnSpLocks/>
          </p:cNvCxnSpPr>
          <p:nvPr/>
        </p:nvCxnSpPr>
        <p:spPr>
          <a:xfrm>
            <a:off x="3020680" y="4603501"/>
            <a:ext cx="2481780" cy="1295"/>
          </a:xfrm>
          <a:prstGeom prst="straightConnector1">
            <a:avLst/>
          </a:prstGeom>
          <a:ln w="444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Přímá spojnice se šipkou 15">
            <a:extLst>
              <a:ext uri="{FF2B5EF4-FFF2-40B4-BE49-F238E27FC236}">
                <a16:creationId xmlns:a16="http://schemas.microsoft.com/office/drawing/2014/main" id="{E4C07153-7B0D-E2B5-7D25-C2EB5B59693E}"/>
              </a:ext>
            </a:extLst>
          </p:cNvPr>
          <p:cNvCxnSpPr>
            <a:cxnSpLocks/>
          </p:cNvCxnSpPr>
          <p:nvPr/>
        </p:nvCxnSpPr>
        <p:spPr>
          <a:xfrm>
            <a:off x="3020680" y="5017621"/>
            <a:ext cx="2432744" cy="743030"/>
          </a:xfrm>
          <a:prstGeom prst="straightConnector1">
            <a:avLst/>
          </a:prstGeom>
          <a:ln w="444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525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Human skeleton">
                <a:extLst>
                  <a:ext uri="{FF2B5EF4-FFF2-40B4-BE49-F238E27FC236}">
                    <a16:creationId xmlns:a16="http://schemas.microsoft.com/office/drawing/2014/main" id="{9235A6BB-0175-154C-0A3D-7A9A9B92EFCD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075371429"/>
                  </p:ext>
                </p:extLst>
              </p:nvPr>
            </p:nvGraphicFramePr>
            <p:xfrm>
              <a:off x="3877519" y="1556795"/>
              <a:ext cx="3925384" cy="439259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25384" cy="4392592"/>
                    </a:xfrm>
                    <a:prstGeom prst="rect">
                      <a:avLst/>
                    </a:prstGeom>
                  </am3d:spPr>
                  <am3d:camera>
                    <am3d:pos x="1606372" y="16431846" z="49171620"/>
                    <am3d:up dx="0" dy="36000000" dz="0"/>
                    <am3d:lookAt x="1606372" y="16431846" z="0"/>
                    <am3d:perspective fov="340061"/>
                  </am3d:camera>
                  <am3d:trans>
                    <am3d:meterPerModelUnit n="3824065" d="1000000"/>
                    <am3d:preTrans dx="-528514" dy="-34347617" dz="-186897"/>
                    <am3d:scale>
                      <am3d:sx n="1000000" d="1000000"/>
                      <am3d:sy n="1000000" d="1000000"/>
                      <am3d:sz n="1000000" d="1000000"/>
                    </am3d:scale>
                    <am3d:rot ax="3461278" ay="-3125725" az="-3077097"/>
                    <am3d:postTrans dx="1581183" dy="1646486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Human skeleton">
                <a:extLst>
                  <a:ext uri="{FF2B5EF4-FFF2-40B4-BE49-F238E27FC236}">
                    <a16:creationId xmlns:a16="http://schemas.microsoft.com/office/drawing/2014/main" id="{9235A6BB-0175-154C-0A3D-7A9A9B92EF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77519" y="1556795"/>
                <a:ext cx="3925384" cy="4392592"/>
              </a:xfrm>
              <a:prstGeom prst="rect">
                <a:avLst/>
              </a:prstGeom>
            </p:spPr>
          </p:pic>
        </mc:Fallback>
      </mc:AlternateContent>
      <p:sp>
        <p:nvSpPr>
          <p:cNvPr id="2" name="Nadpis 1">
            <a:extLst>
              <a:ext uri="{FF2B5EF4-FFF2-40B4-BE49-F238E27FC236}">
                <a16:creationId xmlns:a16="http://schemas.microsoft.com/office/drawing/2014/main" id="{C45B9369-74D3-D5C3-A07C-4A7E22C7D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Mozková část lebky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A4844DF-8AAD-3467-B707-AD6D1E35B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5" y="2367093"/>
            <a:ext cx="2963744" cy="3424107"/>
          </a:xfrm>
        </p:spPr>
        <p:txBody>
          <a:bodyPr/>
          <a:lstStyle/>
          <a:p>
            <a:r>
              <a:rPr lang="cs-CZ" dirty="0"/>
              <a:t>Umísti správně:</a:t>
            </a:r>
          </a:p>
          <a:p>
            <a:pPr lvl="1"/>
            <a:r>
              <a:rPr lang="cs-CZ" dirty="0"/>
              <a:t>Temenní kost</a:t>
            </a:r>
          </a:p>
          <a:p>
            <a:pPr lvl="1"/>
            <a:r>
              <a:rPr lang="cs-CZ" dirty="0"/>
              <a:t>Týlní kost</a:t>
            </a:r>
          </a:p>
          <a:p>
            <a:pPr lvl="1"/>
            <a:r>
              <a:rPr lang="cs-CZ" dirty="0"/>
              <a:t>Spánková kost</a:t>
            </a:r>
          </a:p>
          <a:p>
            <a:pPr lvl="1"/>
            <a:r>
              <a:rPr lang="cs-CZ" dirty="0"/>
              <a:t>Čelní kost</a:t>
            </a:r>
          </a:p>
          <a:p>
            <a:pPr lvl="1"/>
            <a:r>
              <a:rPr lang="cs-CZ" dirty="0"/>
              <a:t>Klínová kost</a:t>
            </a:r>
          </a:p>
          <a:p>
            <a:endParaRPr lang="cs-CZ" dirty="0"/>
          </a:p>
        </p:txBody>
      </p:sp>
      <p:cxnSp>
        <p:nvCxnSpPr>
          <p:cNvPr id="8" name="Přímá spojnice se šipkou 7">
            <a:extLst>
              <a:ext uri="{FF2B5EF4-FFF2-40B4-BE49-F238E27FC236}">
                <a16:creationId xmlns:a16="http://schemas.microsoft.com/office/drawing/2014/main" id="{368EDEE4-6B57-9D16-A59E-AE1EF1AE795B}"/>
              </a:ext>
            </a:extLst>
          </p:cNvPr>
          <p:cNvCxnSpPr>
            <a:cxnSpLocks/>
          </p:cNvCxnSpPr>
          <p:nvPr/>
        </p:nvCxnSpPr>
        <p:spPr>
          <a:xfrm>
            <a:off x="3118073" y="2974693"/>
            <a:ext cx="263454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Přímá spojnice se šipkou 9">
            <a:extLst>
              <a:ext uri="{FF2B5EF4-FFF2-40B4-BE49-F238E27FC236}">
                <a16:creationId xmlns:a16="http://schemas.microsoft.com/office/drawing/2014/main" id="{07D9A908-EE2E-7004-98E9-93D587BEA8FB}"/>
              </a:ext>
            </a:extLst>
          </p:cNvPr>
          <p:cNvCxnSpPr>
            <a:cxnSpLocks/>
          </p:cNvCxnSpPr>
          <p:nvPr/>
        </p:nvCxnSpPr>
        <p:spPr>
          <a:xfrm>
            <a:off x="3040595" y="3422320"/>
            <a:ext cx="4193582" cy="312373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Přímá spojnice se šipkou 12">
            <a:extLst>
              <a:ext uri="{FF2B5EF4-FFF2-40B4-BE49-F238E27FC236}">
                <a16:creationId xmlns:a16="http://schemas.microsoft.com/office/drawing/2014/main" id="{40AE6081-E913-E912-64A9-B2A878B21F1D}"/>
              </a:ext>
            </a:extLst>
          </p:cNvPr>
          <p:cNvCxnSpPr>
            <a:cxnSpLocks/>
          </p:cNvCxnSpPr>
          <p:nvPr/>
        </p:nvCxnSpPr>
        <p:spPr>
          <a:xfrm>
            <a:off x="3459057" y="3846761"/>
            <a:ext cx="2525054" cy="335558"/>
          </a:xfrm>
          <a:prstGeom prst="straightConnector1">
            <a:avLst/>
          </a:prstGeom>
          <a:ln w="44450">
            <a:solidFill>
              <a:srgbClr val="FFFF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Přímá spojnice se šipkou 14">
            <a:extLst>
              <a:ext uri="{FF2B5EF4-FFF2-40B4-BE49-F238E27FC236}">
                <a16:creationId xmlns:a16="http://schemas.microsoft.com/office/drawing/2014/main" id="{DE36DC72-3762-2338-73C9-7E7A75DD9C3D}"/>
              </a:ext>
            </a:extLst>
          </p:cNvPr>
          <p:cNvCxnSpPr>
            <a:cxnSpLocks/>
          </p:cNvCxnSpPr>
          <p:nvPr/>
        </p:nvCxnSpPr>
        <p:spPr>
          <a:xfrm flipV="1">
            <a:off x="3040595" y="3264133"/>
            <a:ext cx="1820772" cy="949688"/>
          </a:xfrm>
          <a:prstGeom prst="straightConnector1">
            <a:avLst/>
          </a:prstGeom>
          <a:ln w="444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Přímá spojnice se šipkou 19">
            <a:extLst>
              <a:ext uri="{FF2B5EF4-FFF2-40B4-BE49-F238E27FC236}">
                <a16:creationId xmlns:a16="http://schemas.microsoft.com/office/drawing/2014/main" id="{A9AE263D-6D9B-5640-F8CA-0ED38835B1B3}"/>
              </a:ext>
            </a:extLst>
          </p:cNvPr>
          <p:cNvCxnSpPr>
            <a:cxnSpLocks/>
          </p:cNvCxnSpPr>
          <p:nvPr/>
        </p:nvCxnSpPr>
        <p:spPr>
          <a:xfrm flipV="1">
            <a:off x="3206187" y="4432112"/>
            <a:ext cx="2280213" cy="211195"/>
          </a:xfrm>
          <a:prstGeom prst="straightConnector1">
            <a:avLst/>
          </a:prstGeom>
          <a:ln w="44450">
            <a:solidFill>
              <a:srgbClr val="FFC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5309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05D396-E1DB-9310-060C-445142217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Wilhelm </a:t>
            </a:r>
            <a:r>
              <a:rPr lang="cs-CZ" dirty="0" err="1"/>
              <a:t>Conrad</a:t>
            </a:r>
            <a:r>
              <a:rPr lang="cs-CZ" dirty="0"/>
              <a:t> </a:t>
            </a:r>
            <a:r>
              <a:rPr lang="cs-CZ" dirty="0" err="1"/>
              <a:t>Röntgen</a:t>
            </a:r>
            <a:endParaRPr lang="cs-CZ" dirty="0"/>
          </a:p>
        </p:txBody>
      </p:sp>
      <p:pic>
        <p:nvPicPr>
          <p:cNvPr id="7" name="Zástupný obsah 6" descr="Obsah obrázku Lidská tvář, muž, osoba, oblečení&#10;&#10;Popis byl vytvořen automaticky">
            <a:extLst>
              <a:ext uri="{FF2B5EF4-FFF2-40B4-BE49-F238E27FC236}">
                <a16:creationId xmlns:a16="http://schemas.microsoft.com/office/drawing/2014/main" id="{DD740467-ADAA-FCF1-E815-D5404784E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878652" y="2366963"/>
            <a:ext cx="2434696" cy="342423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C1856A67-84F5-0855-0F0B-F247E67D58B6}"/>
              </a:ext>
            </a:extLst>
          </p:cNvPr>
          <p:cNvSpPr txBox="1"/>
          <p:nvPr/>
        </p:nvSpPr>
        <p:spPr>
          <a:xfrm>
            <a:off x="4878652" y="5791200"/>
            <a:ext cx="243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00">
                <a:hlinkClick r:id="rId4" tooltip="https://ru.wikipedia.org/wiki/%D0%A0%D0%B5%D0%BD%D1%82%D0%B3%D0%B5%D0%BD,_%D0%92%D0%B8%D0%BB%D1%8C%D0%B3%D0%B5%D0%BB%D1%8C%D0%BC_%D0%9A%D0%BE%D0%BD%D1%80%D0%B0%D0%B4"/>
              </a:rPr>
              <a:t>Tato fotka</a:t>
            </a:r>
            <a:r>
              <a:rPr lang="cs-CZ" sz="900"/>
              <a:t> od autora Neznámý autor s licencí </a:t>
            </a:r>
            <a:r>
              <a:rPr lang="cs-CZ" sz="900">
                <a:hlinkClick r:id="rId5" tooltip="https://creativecommons.org/licenses/by-sa/3.0/"/>
              </a:rPr>
              <a:t>CC BY-SA</a:t>
            </a:r>
            <a:endParaRPr lang="cs-CZ" sz="900"/>
          </a:p>
        </p:txBody>
      </p:sp>
    </p:spTree>
    <p:extLst>
      <p:ext uri="{BB962C8B-B14F-4D97-AF65-F5344CB8AC3E}">
        <p14:creationId xmlns:p14="http://schemas.microsoft.com/office/powerpoint/2010/main" val="42386780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7AE2AC-09EF-A541-A760-E1377460E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Rentgenový snímek</a:t>
            </a:r>
          </a:p>
        </p:txBody>
      </p:sp>
      <p:pic>
        <p:nvPicPr>
          <p:cNvPr id="5" name="Zástupný obsah 4" descr="Obsah obrázku Lidská tvář, osoba, oblečení, muž&#10;&#10;Popis byl vytvořen automaticky">
            <a:extLst>
              <a:ext uri="{FF2B5EF4-FFF2-40B4-BE49-F238E27FC236}">
                <a16:creationId xmlns:a16="http://schemas.microsoft.com/office/drawing/2014/main" id="{90A7CE83-AA74-FC94-F55F-437DB69E97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35258" y="3218625"/>
            <a:ext cx="797887" cy="514194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EBC8FB0C-67C3-9761-5E15-B355E1DC5164}"/>
              </a:ext>
            </a:extLst>
          </p:cNvPr>
          <p:cNvSpPr txBox="1"/>
          <p:nvPr/>
        </p:nvSpPr>
        <p:spPr>
          <a:xfrm>
            <a:off x="6135258" y="4005411"/>
            <a:ext cx="797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00">
                <a:hlinkClick r:id="rId3" tooltip="https://www.kohoutikriz.org/autor.html?id=seidf&amp;t=p"/>
              </a:rPr>
              <a:t>Tato fotka</a:t>
            </a:r>
            <a:r>
              <a:rPr lang="cs-CZ" sz="900"/>
              <a:t> od autora Neznámý autor s licencí </a:t>
            </a:r>
            <a:r>
              <a:rPr lang="cs-CZ" sz="900">
                <a:hlinkClick r:id="rId4" tooltip="https://creativecommons.org/licenses/by-nc-nd/3.0/"/>
              </a:rPr>
              <a:t>CC BY-NC-ND</a:t>
            </a:r>
            <a:endParaRPr lang="cs-CZ" sz="900"/>
          </a:p>
        </p:txBody>
      </p:sp>
      <p:pic>
        <p:nvPicPr>
          <p:cNvPr id="8" name="Obrázek 7" descr="Obsah obrázku rentgenový snímek, Zobrazovací metoda v lékařství, radiologie, radiografie&#10;&#10;Popis byl vytvořen automaticky">
            <a:extLst>
              <a:ext uri="{FF2B5EF4-FFF2-40B4-BE49-F238E27FC236}">
                <a16:creationId xmlns:a16="http://schemas.microsoft.com/office/drawing/2014/main" id="{1F6A49D0-0E38-67B5-FA6B-2F593DEEC8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837313" y="2063877"/>
            <a:ext cx="3778829" cy="417560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6DD31FCC-8AB2-CB31-AED1-3112210AE552}"/>
              </a:ext>
            </a:extLst>
          </p:cNvPr>
          <p:cNvSpPr txBox="1"/>
          <p:nvPr/>
        </p:nvSpPr>
        <p:spPr>
          <a:xfrm>
            <a:off x="3837313" y="6363387"/>
            <a:ext cx="37788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00">
                <a:hlinkClick r:id="rId6" tooltip="https://www.wikiskripta.eu/w/Collesova_zlomenina"/>
              </a:rPr>
              <a:t>Tato fotka</a:t>
            </a:r>
            <a:r>
              <a:rPr lang="cs-CZ" sz="900"/>
              <a:t> od autora Neznámý autor s licencí </a:t>
            </a:r>
            <a:r>
              <a:rPr lang="cs-CZ" sz="900">
                <a:hlinkClick r:id="rId7" tooltip="https://creativecommons.org/licenses/by/3.0/"/>
              </a:rPr>
              <a:t>CC BY</a:t>
            </a:r>
            <a:endParaRPr lang="cs-CZ" sz="900"/>
          </a:p>
        </p:txBody>
      </p:sp>
    </p:spTree>
    <p:extLst>
      <p:ext uri="{BB962C8B-B14F-4D97-AF65-F5344CB8AC3E}">
        <p14:creationId xmlns:p14="http://schemas.microsoft.com/office/powerpoint/2010/main" val="40638646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pka">
  <a:themeElements>
    <a:clrScheme name="Kapka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Kapk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pk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TM04033925[[fn=Kapka]]</Template>
  <TotalTime>71</TotalTime>
  <Words>295</Words>
  <Application>Microsoft Office PowerPoint</Application>
  <PresentationFormat>Širokoúhlá obrazovka</PresentationFormat>
  <Paragraphs>64</Paragraphs>
  <Slides>10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Kapka</vt:lpstr>
      <vt:lpstr>Kosterní soustava</vt:lpstr>
      <vt:lpstr>Lidská kostra</vt:lpstr>
      <vt:lpstr>Kostra trupu</vt:lpstr>
      <vt:lpstr>Žebra a hrudní kost</vt:lpstr>
      <vt:lpstr>lebka</vt:lpstr>
      <vt:lpstr>Obličejová část lebky</vt:lpstr>
      <vt:lpstr>Mozková část lebky</vt:lpstr>
      <vt:lpstr>Wilhelm Conrad Röntgen</vt:lpstr>
      <vt:lpstr>Rentgenový snímek</vt:lpstr>
      <vt:lpstr>Rentgen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3.D Novan Martin</dc:creator>
  <cp:lastModifiedBy>3.D Novan Martin</cp:lastModifiedBy>
  <cp:revision>7</cp:revision>
  <dcterms:created xsi:type="dcterms:W3CDTF">2024-09-19T07:12:45Z</dcterms:created>
  <dcterms:modified xsi:type="dcterms:W3CDTF">2024-09-19T08:24:34Z</dcterms:modified>
</cp:coreProperties>
</file>

<file path=docProps/thumbnail.jpeg>
</file>